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nton" charset="1" panose="00000500000000000000"/>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Raleway Medium" charset="1" panose="00000000000000000000"/>
      <p:regular r:id="rId24"/>
    </p:embeddedFont>
    <p:embeddedFont>
      <p:font typeface="Raleway Heavy" charset="1" panose="00000000000000000000"/>
      <p:regular r:id="rId25"/>
    </p:embeddedFont>
    <p:embeddedFont>
      <p:font typeface="Montserrat Medium" charset="1" panose="000006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0.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1.jpeg" Type="http://schemas.openxmlformats.org/officeDocument/2006/relationships/image"/><Relationship Id="rId6" Target="../media/image32.jpeg" Type="http://schemas.openxmlformats.org/officeDocument/2006/relationships/image"/><Relationship Id="rId7" Target="../media/image33.jpe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png" Type="http://schemas.openxmlformats.org/officeDocument/2006/relationships/image"/><Relationship Id="rId9"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10.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png" Type="http://schemas.openxmlformats.org/officeDocument/2006/relationships/image"/><Relationship Id="rId6" Target="../media/image19.jpe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505207" y="682599"/>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273139" y="1450531"/>
            <a:ext cx="7868699" cy="78686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385050" y="1185951"/>
            <a:ext cx="5644877" cy="7564324"/>
          </a:xfrm>
          <a:custGeom>
            <a:avLst/>
            <a:gdLst/>
            <a:ahLst/>
            <a:cxnLst/>
            <a:rect r="r" b="b" t="t" l="l"/>
            <a:pathLst>
              <a:path h="7564324" w="5644877">
                <a:moveTo>
                  <a:pt x="0" y="0"/>
                </a:moveTo>
                <a:lnTo>
                  <a:pt x="5644877" y="0"/>
                </a:lnTo>
                <a:lnTo>
                  <a:pt x="5644877" y="7564324"/>
                </a:lnTo>
                <a:lnTo>
                  <a:pt x="0" y="7564324"/>
                </a:lnTo>
                <a:lnTo>
                  <a:pt x="0" y="0"/>
                </a:lnTo>
                <a:close/>
              </a:path>
            </a:pathLst>
          </a:custGeom>
          <a:blipFill>
            <a:blip r:embed="rId3"/>
            <a:stretch>
              <a:fillRect l="0" t="0" r="0" b="0"/>
            </a:stretch>
          </a:blipFill>
        </p:spPr>
      </p:sp>
      <p:grpSp>
        <p:nvGrpSpPr>
          <p:cNvPr name="Group 10" id="10"/>
          <p:cNvGrpSpPr/>
          <p:nvPr/>
        </p:nvGrpSpPr>
        <p:grpSpPr>
          <a:xfrm rot="0">
            <a:off x="8242509" y="3503495"/>
            <a:ext cx="1030630" cy="103063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4483810" y="4968113"/>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46000"/>
            </a:blip>
            <a:stretch>
              <a:fillRect l="0" t="0" r="0" b="0"/>
            </a:stretch>
          </a:blipFill>
        </p:spPr>
      </p:sp>
      <p:sp>
        <p:nvSpPr>
          <p:cNvPr name="Freeform 14" id="14"/>
          <p:cNvSpPr/>
          <p:nvPr/>
        </p:nvSpPr>
        <p:spPr>
          <a:xfrm flipH="false" flipV="false" rot="0">
            <a:off x="1273997" y="1311942"/>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273997" y="8295915"/>
            <a:ext cx="5108382" cy="622294"/>
          </a:xfrm>
          <a:custGeom>
            <a:avLst/>
            <a:gdLst/>
            <a:ahLst/>
            <a:cxnLst/>
            <a:rect r="r" b="b" t="t" l="l"/>
            <a:pathLst>
              <a:path h="622294" w="5108382">
                <a:moveTo>
                  <a:pt x="0" y="0"/>
                </a:moveTo>
                <a:lnTo>
                  <a:pt x="5108382" y="0"/>
                </a:lnTo>
                <a:lnTo>
                  <a:pt x="5108382" y="622294"/>
                </a:lnTo>
                <a:lnTo>
                  <a:pt x="0" y="6222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4450958" y="6480769"/>
            <a:ext cx="478436" cy="837524"/>
          </a:xfrm>
          <a:custGeom>
            <a:avLst/>
            <a:gdLst/>
            <a:ahLst/>
            <a:cxnLst/>
            <a:rect r="r" b="b" t="t" l="l"/>
            <a:pathLst>
              <a:path h="837524" w="478436">
                <a:moveTo>
                  <a:pt x="0" y="0"/>
                </a:moveTo>
                <a:lnTo>
                  <a:pt x="478436" y="0"/>
                </a:lnTo>
                <a:lnTo>
                  <a:pt x="478436" y="837525"/>
                </a:lnTo>
                <a:lnTo>
                  <a:pt x="0" y="8375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273997" y="2944097"/>
            <a:ext cx="6968511" cy="3281970"/>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DIGITAL EVOLUTION</a:t>
            </a:r>
          </a:p>
        </p:txBody>
      </p:sp>
      <p:sp>
        <p:nvSpPr>
          <p:cNvPr name="TextBox 18" id="18"/>
          <p:cNvSpPr txBox="true"/>
          <p:nvPr/>
        </p:nvSpPr>
        <p:spPr>
          <a:xfrm rot="0">
            <a:off x="1880115" y="8426404"/>
            <a:ext cx="3549873" cy="3232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www.reallygreatsite.com</a:t>
            </a:r>
          </a:p>
        </p:txBody>
      </p:sp>
      <p:sp>
        <p:nvSpPr>
          <p:cNvPr name="TextBox 19" id="19"/>
          <p:cNvSpPr txBox="true"/>
          <p:nvPr/>
        </p:nvSpPr>
        <p:spPr>
          <a:xfrm rot="0">
            <a:off x="1986078" y="1417319"/>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20" id="20"/>
          <p:cNvSpPr txBox="true"/>
          <p:nvPr/>
        </p:nvSpPr>
        <p:spPr>
          <a:xfrm rot="0">
            <a:off x="1273997" y="6149465"/>
            <a:ext cx="6968511" cy="1681108"/>
          </a:xfrm>
          <a:prstGeom prst="rect">
            <a:avLst/>
          </a:prstGeom>
        </p:spPr>
        <p:txBody>
          <a:bodyPr anchor="t" rtlCol="false" tIns="0" lIns="0" bIns="0" rIns="0">
            <a:spAutoFit/>
          </a:bodyPr>
          <a:lstStyle/>
          <a:p>
            <a:pPr algn="l">
              <a:lnSpc>
                <a:spcPts val="12859"/>
              </a:lnSpc>
            </a:pPr>
            <a:r>
              <a:rPr lang="en-US" sz="12247">
                <a:solidFill>
                  <a:srgbClr val="C4459F"/>
                </a:solidFill>
                <a:latin typeface="Anton"/>
                <a:ea typeface="Anton"/>
                <a:cs typeface="Anton"/>
                <a:sym typeface="Anton"/>
              </a:rPr>
              <a:t>COMPUTER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545534"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45534" y="8660415"/>
            <a:ext cx="663074" cy="379761"/>
          </a:xfrm>
          <a:custGeom>
            <a:avLst/>
            <a:gdLst/>
            <a:ahLst/>
            <a:cxnLst/>
            <a:rect r="r" b="b" t="t" l="l"/>
            <a:pathLst>
              <a:path h="379761" w="663074">
                <a:moveTo>
                  <a:pt x="0" y="0"/>
                </a:moveTo>
                <a:lnTo>
                  <a:pt x="663075" y="0"/>
                </a:lnTo>
                <a:lnTo>
                  <a:pt x="663075"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4489" y="3312565"/>
            <a:ext cx="4744972" cy="4744972"/>
          </a:xfrm>
          <a:custGeom>
            <a:avLst/>
            <a:gdLst/>
            <a:ahLst/>
            <a:cxnLst/>
            <a:rect r="r" b="b" t="t" l="l"/>
            <a:pathLst>
              <a:path h="4744972" w="4744972">
                <a:moveTo>
                  <a:pt x="0" y="0"/>
                </a:moveTo>
                <a:lnTo>
                  <a:pt x="4744972" y="0"/>
                </a:lnTo>
                <a:lnTo>
                  <a:pt x="4744972" y="4744972"/>
                </a:lnTo>
                <a:lnTo>
                  <a:pt x="0" y="4744972"/>
                </a:lnTo>
                <a:lnTo>
                  <a:pt x="0" y="0"/>
                </a:lnTo>
                <a:close/>
              </a:path>
            </a:pathLst>
          </a:custGeom>
          <a:blipFill>
            <a:blip r:embed="rId7"/>
            <a:stretch>
              <a:fillRect l="0" t="0" r="0" b="0"/>
            </a:stretch>
          </a:blipFill>
        </p:spPr>
      </p:sp>
      <p:sp>
        <p:nvSpPr>
          <p:cNvPr name="TextBox 6" id="6"/>
          <p:cNvSpPr txBox="true"/>
          <p:nvPr/>
        </p:nvSpPr>
        <p:spPr>
          <a:xfrm rot="0">
            <a:off x="8545534" y="3042079"/>
            <a:ext cx="7355471" cy="2642971"/>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ARTIFICIAL INTELLIGENCE</a:t>
            </a:r>
          </a:p>
        </p:txBody>
      </p:sp>
      <p:sp>
        <p:nvSpPr>
          <p:cNvPr name="TextBox 7" id="7"/>
          <p:cNvSpPr txBox="true"/>
          <p:nvPr/>
        </p:nvSpPr>
        <p:spPr>
          <a:xfrm rot="0">
            <a:off x="8545534" y="5904515"/>
            <a:ext cx="7618102" cy="21844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Recent advances in artificial intelligence have led to machines that can perceive, learn, and reason like humans. AI technologies are revolutionizing industries and reshaping society, driving innovation across domains.</a:t>
            </a:r>
          </a:p>
        </p:txBody>
      </p:sp>
      <p:sp>
        <p:nvSpPr>
          <p:cNvPr name="TextBox 8" id="8"/>
          <p:cNvSpPr txBox="true"/>
          <p:nvPr/>
        </p:nvSpPr>
        <p:spPr>
          <a:xfrm rot="0">
            <a:off x="9341582" y="1832877"/>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Freeform 9" id="9"/>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246205" y="8502164"/>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15319" y="1705106"/>
            <a:ext cx="2587021" cy="2587021"/>
          </a:xfrm>
          <a:custGeom>
            <a:avLst/>
            <a:gdLst/>
            <a:ahLst/>
            <a:cxnLst/>
            <a:rect r="r" b="b" t="t" l="l"/>
            <a:pathLst>
              <a:path h="2587021" w="2587021">
                <a:moveTo>
                  <a:pt x="0" y="0"/>
                </a:moveTo>
                <a:lnTo>
                  <a:pt x="2587021" y="0"/>
                </a:lnTo>
                <a:lnTo>
                  <a:pt x="2587021" y="2587022"/>
                </a:lnTo>
                <a:lnTo>
                  <a:pt x="0" y="2587022"/>
                </a:lnTo>
                <a:lnTo>
                  <a:pt x="0" y="0"/>
                </a:lnTo>
                <a:close/>
              </a:path>
            </a:pathLst>
          </a:custGeom>
          <a:blipFill>
            <a:blip r:embed="rId7"/>
            <a:stretch>
              <a:fillRect l="0" t="0" r="0" b="0"/>
            </a:stretch>
          </a:blipFill>
        </p:spPr>
      </p:sp>
      <p:grpSp>
        <p:nvGrpSpPr>
          <p:cNvPr name="Group 12" id="12"/>
          <p:cNvGrpSpPr/>
          <p:nvPr/>
        </p:nvGrpSpPr>
        <p:grpSpPr>
          <a:xfrm rot="0">
            <a:off x="5636703" y="2205622"/>
            <a:ext cx="674469" cy="67446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338557" y="1752264"/>
            <a:ext cx="321808" cy="32180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907386" y="1617917"/>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163288" y="6350000"/>
            <a:ext cx="2941681" cy="294168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3325429" y="6512141"/>
            <a:ext cx="2617400" cy="26174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a:ln w="28575" cap="sq">
              <a:gradFill>
                <a:gsLst>
                  <a:gs pos="0">
                    <a:srgbClr val="5960DC">
                      <a:alpha val="100000"/>
                    </a:srgbClr>
                  </a:gs>
                  <a:gs pos="100000">
                    <a:srgbClr val="FF99FF">
                      <a:alpha val="100000"/>
                    </a:srgbClr>
                  </a:gs>
                </a:gsLst>
                <a:lin ang="0"/>
              </a:gradFill>
              <a:prstDash val="solid"/>
              <a:miter/>
            </a:ln>
          </p:spPr>
        </p:sp>
      </p:grpSp>
      <p:grpSp>
        <p:nvGrpSpPr>
          <p:cNvPr name="Group 9" id="9"/>
          <p:cNvGrpSpPr/>
          <p:nvPr/>
        </p:nvGrpSpPr>
        <p:grpSpPr>
          <a:xfrm rot="0">
            <a:off x="3255184" y="6867490"/>
            <a:ext cx="666072" cy="66607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7815490" y="6383382"/>
            <a:ext cx="2941681" cy="294168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977630" y="6545523"/>
            <a:ext cx="2617400" cy="26174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888" t="0" r="-38888" b="0"/>
              </a:stretch>
            </a:blipFill>
            <a:ln w="28575" cap="sq">
              <a:gradFill>
                <a:gsLst>
                  <a:gs pos="0">
                    <a:srgbClr val="5960DC">
                      <a:alpha val="100000"/>
                    </a:srgbClr>
                  </a:gs>
                  <a:gs pos="100000">
                    <a:srgbClr val="FF99FF">
                      <a:alpha val="100000"/>
                    </a:srgbClr>
                  </a:gs>
                </a:gsLst>
                <a:lin ang="0"/>
              </a:gradFill>
              <a:prstDash val="solid"/>
              <a:miter/>
            </a:ln>
          </p:spPr>
        </p:sp>
      </p:grpSp>
      <p:grpSp>
        <p:nvGrpSpPr>
          <p:cNvPr name="Group 17" id="17"/>
          <p:cNvGrpSpPr/>
          <p:nvPr/>
        </p:nvGrpSpPr>
        <p:grpSpPr>
          <a:xfrm rot="0">
            <a:off x="7707327" y="6934253"/>
            <a:ext cx="666072" cy="66607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183030" y="6350000"/>
            <a:ext cx="2941681" cy="294168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2345171" y="6512141"/>
            <a:ext cx="2617400" cy="261740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046" t="0" r="-25046" b="0"/>
              </a:stretch>
            </a:blipFill>
            <a:ln w="28575" cap="sq">
              <a:gradFill>
                <a:gsLst>
                  <a:gs pos="0">
                    <a:srgbClr val="5960DC">
                      <a:alpha val="100000"/>
                    </a:srgbClr>
                  </a:gs>
                  <a:gs pos="100000">
                    <a:srgbClr val="FF99FF">
                      <a:alpha val="100000"/>
                    </a:srgbClr>
                  </a:gs>
                </a:gsLst>
                <a:lin ang="0"/>
              </a:gradFill>
              <a:prstDash val="solid"/>
              <a:miter/>
            </a:ln>
          </p:spPr>
        </p:sp>
      </p:grpSp>
      <p:grpSp>
        <p:nvGrpSpPr>
          <p:cNvPr name="Group 25" id="25"/>
          <p:cNvGrpSpPr/>
          <p:nvPr/>
        </p:nvGrpSpPr>
        <p:grpSpPr>
          <a:xfrm rot="0">
            <a:off x="12074867" y="6900871"/>
            <a:ext cx="666072" cy="66607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0" y="-1559738"/>
            <a:ext cx="2921863" cy="5522421"/>
          </a:xfrm>
          <a:custGeom>
            <a:avLst/>
            <a:gdLst/>
            <a:ahLst/>
            <a:cxnLst/>
            <a:rect r="r" b="b" t="t" l="l"/>
            <a:pathLst>
              <a:path h="5522421" w="2921863">
                <a:moveTo>
                  <a:pt x="0" y="0"/>
                </a:moveTo>
                <a:lnTo>
                  <a:pt x="2921863" y="0"/>
                </a:lnTo>
                <a:lnTo>
                  <a:pt x="2921863" y="5522421"/>
                </a:lnTo>
                <a:lnTo>
                  <a:pt x="0" y="55224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2276007" y="2916251"/>
            <a:ext cx="13735987" cy="1348722"/>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QUANTUM COMPUTING</a:t>
            </a:r>
          </a:p>
        </p:txBody>
      </p:sp>
      <p:sp>
        <p:nvSpPr>
          <p:cNvPr name="TextBox 30" id="30"/>
          <p:cNvSpPr txBox="true"/>
          <p:nvPr/>
        </p:nvSpPr>
        <p:spPr>
          <a:xfrm rot="0">
            <a:off x="8619466" y="1723295"/>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31" id="31"/>
          <p:cNvSpPr txBox="true"/>
          <p:nvPr/>
        </p:nvSpPr>
        <p:spPr>
          <a:xfrm rot="0">
            <a:off x="2644959" y="4460875"/>
            <a:ext cx="12998083" cy="130810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Raleway Medium"/>
                <a:ea typeface="Raleway Medium"/>
                <a:cs typeface="Raleway Medium"/>
                <a:sym typeface="Raleway Medium"/>
              </a:rPr>
              <a:t>Quantum computing, leveraging quantum mechanics principles, promises exponentially faster computation speeds. While still in its infancy, quantum computing holds the potential to tackle complex problems across various fields.</a:t>
            </a:r>
          </a:p>
        </p:txBody>
      </p:sp>
      <p:sp>
        <p:nvSpPr>
          <p:cNvPr name="Freeform 32" id="32"/>
          <p:cNvSpPr/>
          <p:nvPr/>
        </p:nvSpPr>
        <p:spPr>
          <a:xfrm flipH="false" flipV="false" rot="0">
            <a:off x="16693888" y="3244430"/>
            <a:ext cx="2921863" cy="5522421"/>
          </a:xfrm>
          <a:custGeom>
            <a:avLst/>
            <a:gdLst/>
            <a:ahLst/>
            <a:cxnLst/>
            <a:rect r="r" b="b" t="t" l="l"/>
            <a:pathLst>
              <a:path h="5522421" w="2921863">
                <a:moveTo>
                  <a:pt x="0" y="0"/>
                </a:moveTo>
                <a:lnTo>
                  <a:pt x="2921862" y="0"/>
                </a:lnTo>
                <a:lnTo>
                  <a:pt x="2921862" y="5522421"/>
                </a:lnTo>
                <a:lnTo>
                  <a:pt x="0" y="55224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667647" y="7730909"/>
            <a:ext cx="17891702" cy="7918735"/>
          </a:xfrm>
          <a:custGeom>
            <a:avLst/>
            <a:gdLst/>
            <a:ahLst/>
            <a:cxnLst/>
            <a:rect r="r" b="b" t="t" l="l"/>
            <a:pathLst>
              <a:path h="7918735" w="17891702">
                <a:moveTo>
                  <a:pt x="0" y="0"/>
                </a:moveTo>
                <a:lnTo>
                  <a:pt x="17891702" y="0"/>
                </a:lnTo>
                <a:lnTo>
                  <a:pt x="17891702" y="7918734"/>
                </a:lnTo>
                <a:lnTo>
                  <a:pt x="0" y="7918734"/>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93823" y="727946"/>
            <a:ext cx="7145169" cy="8831108"/>
          </a:xfrm>
          <a:custGeom>
            <a:avLst/>
            <a:gdLst/>
            <a:ahLst/>
            <a:cxnLst/>
            <a:rect r="r" b="b" t="t" l="l"/>
            <a:pathLst>
              <a:path h="8831108" w="7145169">
                <a:moveTo>
                  <a:pt x="0" y="0"/>
                </a:moveTo>
                <a:lnTo>
                  <a:pt x="7145168" y="0"/>
                </a:lnTo>
                <a:lnTo>
                  <a:pt x="7145168" y="8831108"/>
                </a:lnTo>
                <a:lnTo>
                  <a:pt x="0" y="8831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3270" y="3032538"/>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144890" y="7541028"/>
            <a:ext cx="663074" cy="379761"/>
          </a:xfrm>
          <a:custGeom>
            <a:avLst/>
            <a:gdLst/>
            <a:ahLst/>
            <a:cxnLst/>
            <a:rect r="r" b="b" t="t" l="l"/>
            <a:pathLst>
              <a:path h="379761" w="663074">
                <a:moveTo>
                  <a:pt x="0" y="0"/>
                </a:moveTo>
                <a:lnTo>
                  <a:pt x="663075" y="0"/>
                </a:lnTo>
                <a:lnTo>
                  <a:pt x="663075" y="379761"/>
                </a:lnTo>
                <a:lnTo>
                  <a:pt x="0" y="3797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143553" y="6630612"/>
            <a:ext cx="4335517" cy="4114800"/>
          </a:xfrm>
          <a:custGeom>
            <a:avLst/>
            <a:gdLst/>
            <a:ahLst/>
            <a:cxnLst/>
            <a:rect r="r" b="b" t="t" l="l"/>
            <a:pathLst>
              <a:path h="4114800" w="4335517">
                <a:moveTo>
                  <a:pt x="0" y="0"/>
                </a:moveTo>
                <a:lnTo>
                  <a:pt x="4335518" y="0"/>
                </a:lnTo>
                <a:lnTo>
                  <a:pt x="433551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true" flipV="true" rot="5400000">
            <a:off x="-1515084" y="-1082262"/>
            <a:ext cx="4335517" cy="4114800"/>
          </a:xfrm>
          <a:custGeom>
            <a:avLst/>
            <a:gdLst/>
            <a:ahLst/>
            <a:cxnLst/>
            <a:rect r="r" b="b" t="t" l="l"/>
            <a:pathLst>
              <a:path h="4114800" w="4335517">
                <a:moveTo>
                  <a:pt x="4335518" y="4114800"/>
                </a:moveTo>
                <a:lnTo>
                  <a:pt x="0" y="4114800"/>
                </a:lnTo>
                <a:lnTo>
                  <a:pt x="0" y="0"/>
                </a:lnTo>
                <a:lnTo>
                  <a:pt x="4335518" y="0"/>
                </a:lnTo>
                <a:lnTo>
                  <a:pt x="4335518" y="411480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028700" y="4427255"/>
            <a:ext cx="7976826" cy="2642971"/>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CYBERSECURITY CHALLENGES</a:t>
            </a:r>
          </a:p>
        </p:txBody>
      </p:sp>
      <p:sp>
        <p:nvSpPr>
          <p:cNvPr name="TextBox 10" id="10"/>
          <p:cNvSpPr txBox="true"/>
          <p:nvPr/>
        </p:nvSpPr>
        <p:spPr>
          <a:xfrm rot="0">
            <a:off x="1885351" y="3137916"/>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11" id="11"/>
          <p:cNvSpPr txBox="true"/>
          <p:nvPr/>
        </p:nvSpPr>
        <p:spPr>
          <a:xfrm rot="0">
            <a:off x="10144890" y="3430982"/>
            <a:ext cx="5770829" cy="30607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The 1970s saw the rise of personal computers, bringing computing power to individuals. PCs from companies like Apple and IBM democratized technology, transforming how people work, communicate, and access information.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47675">
            <a:off x="9904819" y="2489185"/>
            <a:ext cx="8384106" cy="5304853"/>
          </a:xfrm>
          <a:custGeom>
            <a:avLst/>
            <a:gdLst/>
            <a:ahLst/>
            <a:cxnLst/>
            <a:rect r="r" b="b" t="t" l="l"/>
            <a:pathLst>
              <a:path h="5304853" w="8384106">
                <a:moveTo>
                  <a:pt x="0" y="0"/>
                </a:moveTo>
                <a:lnTo>
                  <a:pt x="8384106" y="0"/>
                </a:lnTo>
                <a:lnTo>
                  <a:pt x="8384106" y="5304852"/>
                </a:lnTo>
                <a:lnTo>
                  <a:pt x="0" y="5304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89642" y="709871"/>
            <a:ext cx="3245153" cy="3228928"/>
          </a:xfrm>
          <a:custGeom>
            <a:avLst/>
            <a:gdLst/>
            <a:ahLst/>
            <a:cxnLst/>
            <a:rect r="r" b="b" t="t" l="l"/>
            <a:pathLst>
              <a:path h="3228928" w="3245153">
                <a:moveTo>
                  <a:pt x="0" y="0"/>
                </a:moveTo>
                <a:lnTo>
                  <a:pt x="3245153" y="0"/>
                </a:lnTo>
                <a:lnTo>
                  <a:pt x="3245153" y="3228927"/>
                </a:lnTo>
                <a:lnTo>
                  <a:pt x="0" y="3228927"/>
                </a:lnTo>
                <a:lnTo>
                  <a:pt x="0" y="0"/>
                </a:lnTo>
                <a:close/>
              </a:path>
            </a:pathLst>
          </a:custGeom>
          <a:blipFill>
            <a:blip r:embed="rId5"/>
            <a:stretch>
              <a:fillRect l="0" t="0" r="0" b="0"/>
            </a:stretch>
          </a:blipFill>
        </p:spPr>
      </p:sp>
      <p:sp>
        <p:nvSpPr>
          <p:cNvPr name="Freeform 5" id="5"/>
          <p:cNvSpPr/>
          <p:nvPr/>
        </p:nvSpPr>
        <p:spPr>
          <a:xfrm flipH="false" flipV="false" rot="0">
            <a:off x="12546865" y="5518883"/>
            <a:ext cx="3859666" cy="3840367"/>
          </a:xfrm>
          <a:custGeom>
            <a:avLst/>
            <a:gdLst/>
            <a:ahLst/>
            <a:cxnLst/>
            <a:rect r="r" b="b" t="t" l="l"/>
            <a:pathLst>
              <a:path h="3840367" w="3859666">
                <a:moveTo>
                  <a:pt x="0" y="0"/>
                </a:moveTo>
                <a:lnTo>
                  <a:pt x="3859665" y="0"/>
                </a:lnTo>
                <a:lnTo>
                  <a:pt x="3859665" y="3840367"/>
                </a:lnTo>
                <a:lnTo>
                  <a:pt x="0" y="3840367"/>
                </a:lnTo>
                <a:lnTo>
                  <a:pt x="0" y="0"/>
                </a:lnTo>
                <a:close/>
              </a:path>
            </a:pathLst>
          </a:custGeom>
          <a:blipFill>
            <a:blip r:embed="rId5"/>
            <a:stretch>
              <a:fillRect l="0" t="0" r="0" b="0"/>
            </a:stretch>
          </a:blipFill>
        </p:spPr>
      </p:sp>
      <p:sp>
        <p:nvSpPr>
          <p:cNvPr name="Freeform 6" id="6"/>
          <p:cNvSpPr/>
          <p:nvPr/>
        </p:nvSpPr>
        <p:spPr>
          <a:xfrm flipH="false" flipV="false" rot="0">
            <a:off x="1811386"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000102" y="5685051"/>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8">
              <a:alphaModFix amt="46000"/>
            </a:blip>
            <a:stretch>
              <a:fillRect l="0" t="0" r="0" b="0"/>
            </a:stretch>
          </a:blipFill>
        </p:spPr>
      </p:sp>
      <p:sp>
        <p:nvSpPr>
          <p:cNvPr name="Freeform 8" id="8"/>
          <p:cNvSpPr/>
          <p:nvPr/>
        </p:nvSpPr>
        <p:spPr>
          <a:xfrm flipH="false" flipV="false" rot="0">
            <a:off x="1811386" y="897948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811386" y="3042079"/>
            <a:ext cx="8396661" cy="2642971"/>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ETHICAL CONSIDERATIONS</a:t>
            </a:r>
          </a:p>
        </p:txBody>
      </p:sp>
      <p:sp>
        <p:nvSpPr>
          <p:cNvPr name="TextBox 10" id="10"/>
          <p:cNvSpPr txBox="true"/>
          <p:nvPr/>
        </p:nvSpPr>
        <p:spPr>
          <a:xfrm rot="0">
            <a:off x="1811386" y="5904515"/>
            <a:ext cx="8037937" cy="262255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The widespread adoption of computers raises important ethical considerations, such as data privacy, algorithmic bias, and the impact of automation on jobs. Balancing technological advancement with ethical principles is essential for creating a more equitable and inclusive society.</a:t>
            </a:r>
          </a:p>
        </p:txBody>
      </p:sp>
      <p:sp>
        <p:nvSpPr>
          <p:cNvPr name="TextBox 11" id="11"/>
          <p:cNvSpPr txBox="true"/>
          <p:nvPr/>
        </p:nvSpPr>
        <p:spPr>
          <a:xfrm rot="0">
            <a:off x="2607433" y="1832877"/>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401872" y="1635970"/>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495468" y="2934304"/>
            <a:ext cx="11297063" cy="1348722"/>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FUTURE PROSPECTS</a:t>
            </a:r>
          </a:p>
        </p:txBody>
      </p:sp>
      <p:sp>
        <p:nvSpPr>
          <p:cNvPr name="TextBox 5" id="5"/>
          <p:cNvSpPr txBox="true"/>
          <p:nvPr/>
        </p:nvSpPr>
        <p:spPr>
          <a:xfrm rot="0">
            <a:off x="8113953" y="1741348"/>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6" id="6"/>
          <p:cNvSpPr txBox="true"/>
          <p:nvPr/>
        </p:nvSpPr>
        <p:spPr>
          <a:xfrm rot="0">
            <a:off x="3182347" y="4460875"/>
            <a:ext cx="12147573" cy="174625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Raleway Medium"/>
                <a:ea typeface="Raleway Medium"/>
                <a:cs typeface="Raleway Medium"/>
                <a:sym typeface="Raleway Medium"/>
              </a:rPr>
              <a:t>Looking ahead, the future of computing holds limitless possibilities, with advancements in areas like quantum computing, artificial intelligence, and biocomputing shaping our world. Embracing innovation while addressing challenges will define the trajectory of computing in the years to come.</a:t>
            </a:r>
          </a:p>
        </p:txBody>
      </p:sp>
      <p:grpSp>
        <p:nvGrpSpPr>
          <p:cNvPr name="Group 7" id="7"/>
          <p:cNvGrpSpPr/>
          <p:nvPr/>
        </p:nvGrpSpPr>
        <p:grpSpPr>
          <a:xfrm rot="0">
            <a:off x="-700342" y="6801322"/>
            <a:ext cx="11586470" cy="2763562"/>
            <a:chOff x="0" y="0"/>
            <a:chExt cx="1795047" cy="428148"/>
          </a:xfrm>
        </p:grpSpPr>
        <p:sp>
          <p:nvSpPr>
            <p:cNvPr name="Freeform 8" id="8"/>
            <p:cNvSpPr/>
            <p:nvPr/>
          </p:nvSpPr>
          <p:spPr>
            <a:xfrm flipH="false" flipV="false" rot="0">
              <a:off x="0" y="0"/>
              <a:ext cx="1795047" cy="428148"/>
            </a:xfrm>
            <a:custGeom>
              <a:avLst/>
              <a:gdLst/>
              <a:ahLst/>
              <a:cxnLst/>
              <a:rect r="r" b="b" t="t" l="l"/>
              <a:pathLst>
                <a:path h="428148" w="1795047">
                  <a:moveTo>
                    <a:pt x="0" y="0"/>
                  </a:moveTo>
                  <a:lnTo>
                    <a:pt x="1795047" y="0"/>
                  </a:lnTo>
                  <a:lnTo>
                    <a:pt x="1795047" y="428148"/>
                  </a:lnTo>
                  <a:lnTo>
                    <a:pt x="0" y="428148"/>
                  </a:lnTo>
                  <a:close/>
                </a:path>
              </a:pathLst>
            </a:custGeom>
            <a:blipFill>
              <a:blip r:embed="rId5"/>
              <a:stretch>
                <a:fillRect l="0" t="-89752" r="0" b="-89752"/>
              </a:stretch>
            </a:blipFill>
          </p:spPr>
        </p:sp>
      </p:grpSp>
      <p:grpSp>
        <p:nvGrpSpPr>
          <p:cNvPr name="Group 9" id="9"/>
          <p:cNvGrpSpPr/>
          <p:nvPr/>
        </p:nvGrpSpPr>
        <p:grpSpPr>
          <a:xfrm rot="0">
            <a:off x="10602868" y="6801322"/>
            <a:ext cx="11586470" cy="2763562"/>
            <a:chOff x="0" y="0"/>
            <a:chExt cx="1795047" cy="428148"/>
          </a:xfrm>
        </p:grpSpPr>
        <p:sp>
          <p:nvSpPr>
            <p:cNvPr name="Freeform 10" id="10"/>
            <p:cNvSpPr/>
            <p:nvPr/>
          </p:nvSpPr>
          <p:spPr>
            <a:xfrm flipH="false" flipV="false" rot="0">
              <a:off x="0" y="0"/>
              <a:ext cx="1795047" cy="428148"/>
            </a:xfrm>
            <a:custGeom>
              <a:avLst/>
              <a:gdLst/>
              <a:ahLst/>
              <a:cxnLst/>
              <a:rect r="r" b="b" t="t" l="l"/>
              <a:pathLst>
                <a:path h="428148" w="1795047">
                  <a:moveTo>
                    <a:pt x="0" y="0"/>
                  </a:moveTo>
                  <a:lnTo>
                    <a:pt x="1795047" y="0"/>
                  </a:lnTo>
                  <a:lnTo>
                    <a:pt x="1795047" y="428148"/>
                  </a:lnTo>
                  <a:lnTo>
                    <a:pt x="0" y="428148"/>
                  </a:lnTo>
                  <a:close/>
                </a:path>
              </a:pathLst>
            </a:custGeom>
            <a:gradFill rotWithShape="true">
              <a:gsLst>
                <a:gs pos="0">
                  <a:srgbClr val="5960DC">
                    <a:alpha val="100000"/>
                  </a:srgbClr>
                </a:gs>
                <a:gs pos="100000">
                  <a:srgbClr val="FF99FF">
                    <a:alpha val="100000"/>
                  </a:srgbClr>
                </a:gs>
              </a:gsLst>
              <a:lin ang="0"/>
            </a:gradFill>
            <a:ln w="12700">
              <a:solidFill>
                <a:srgbClr val="000000"/>
              </a:solidFill>
            </a:ln>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753977" y="527163"/>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247" y="3686394"/>
            <a:ext cx="9047753" cy="3086100"/>
            <a:chOff x="0" y="0"/>
            <a:chExt cx="2382947" cy="812800"/>
          </a:xfrm>
        </p:grpSpPr>
        <p:sp>
          <p:nvSpPr>
            <p:cNvPr name="Freeform 7" id="7"/>
            <p:cNvSpPr/>
            <p:nvPr/>
          </p:nvSpPr>
          <p:spPr>
            <a:xfrm flipH="false" flipV="false" rot="0">
              <a:off x="0" y="0"/>
              <a:ext cx="2382947" cy="812800"/>
            </a:xfrm>
            <a:custGeom>
              <a:avLst/>
              <a:gdLst/>
              <a:ahLst/>
              <a:cxnLst/>
              <a:rect r="r" b="b" t="t" l="l"/>
              <a:pathLst>
                <a:path h="812800" w="2382947">
                  <a:moveTo>
                    <a:pt x="0" y="0"/>
                  </a:moveTo>
                  <a:lnTo>
                    <a:pt x="2382947" y="0"/>
                  </a:lnTo>
                  <a:lnTo>
                    <a:pt x="2382947" y="812800"/>
                  </a:lnTo>
                  <a:lnTo>
                    <a:pt x="0" y="812800"/>
                  </a:lnTo>
                  <a:close/>
                </a:path>
              </a:pathLst>
            </a:custGeom>
            <a:solidFill>
              <a:srgbClr val="1F2374"/>
            </a:solidFill>
          </p:spPr>
        </p:sp>
        <p:sp>
          <p:nvSpPr>
            <p:cNvPr name="TextBox 8" id="8"/>
            <p:cNvSpPr txBox="true"/>
            <p:nvPr/>
          </p:nvSpPr>
          <p:spPr>
            <a:xfrm>
              <a:off x="0" y="-38100"/>
              <a:ext cx="2382947"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888543" y="3686394"/>
            <a:ext cx="9047753" cy="3086100"/>
            <a:chOff x="0" y="0"/>
            <a:chExt cx="2382947" cy="812800"/>
          </a:xfrm>
        </p:grpSpPr>
        <p:sp>
          <p:nvSpPr>
            <p:cNvPr name="Freeform 10" id="10"/>
            <p:cNvSpPr/>
            <p:nvPr/>
          </p:nvSpPr>
          <p:spPr>
            <a:xfrm flipH="false" flipV="false" rot="0">
              <a:off x="0" y="0"/>
              <a:ext cx="2382947" cy="812800"/>
            </a:xfrm>
            <a:custGeom>
              <a:avLst/>
              <a:gdLst/>
              <a:ahLst/>
              <a:cxnLst/>
              <a:rect r="r" b="b" t="t" l="l"/>
              <a:pathLst>
                <a:path h="812800" w="2382947">
                  <a:moveTo>
                    <a:pt x="0" y="0"/>
                  </a:moveTo>
                  <a:lnTo>
                    <a:pt x="2382947" y="0"/>
                  </a:lnTo>
                  <a:lnTo>
                    <a:pt x="2382947" y="812800"/>
                  </a:lnTo>
                  <a:lnTo>
                    <a:pt x="0" y="812800"/>
                  </a:lnTo>
                  <a:close/>
                </a:path>
              </a:pathLst>
            </a:custGeom>
            <a:solidFill>
              <a:srgbClr val="C4459F"/>
            </a:solidFill>
          </p:spPr>
        </p:sp>
        <p:sp>
          <p:nvSpPr>
            <p:cNvPr name="TextBox 11" id="11"/>
            <p:cNvSpPr txBox="true"/>
            <p:nvPr/>
          </p:nvSpPr>
          <p:spPr>
            <a:xfrm>
              <a:off x="0" y="-38100"/>
              <a:ext cx="2382947" cy="8509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3995708"/>
            <a:ext cx="625060" cy="625060"/>
          </a:xfrm>
          <a:custGeom>
            <a:avLst/>
            <a:gdLst/>
            <a:ahLst/>
            <a:cxnLst/>
            <a:rect r="r" b="b" t="t" l="l"/>
            <a:pathLst>
              <a:path h="625060" w="625060">
                <a:moveTo>
                  <a:pt x="0" y="0"/>
                </a:moveTo>
                <a:lnTo>
                  <a:pt x="625060" y="0"/>
                </a:lnTo>
                <a:lnTo>
                  <a:pt x="625060" y="625061"/>
                </a:lnTo>
                <a:lnTo>
                  <a:pt x="0" y="625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028700" y="5837249"/>
            <a:ext cx="625060" cy="625060"/>
          </a:xfrm>
          <a:custGeom>
            <a:avLst/>
            <a:gdLst/>
            <a:ahLst/>
            <a:cxnLst/>
            <a:rect r="r" b="b" t="t" l="l"/>
            <a:pathLst>
              <a:path h="625060" w="625060">
                <a:moveTo>
                  <a:pt x="0" y="0"/>
                </a:moveTo>
                <a:lnTo>
                  <a:pt x="625060" y="0"/>
                </a:lnTo>
                <a:lnTo>
                  <a:pt x="625060" y="625061"/>
                </a:lnTo>
                <a:lnTo>
                  <a:pt x="0" y="625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28700" y="4916914"/>
            <a:ext cx="625060" cy="625060"/>
          </a:xfrm>
          <a:custGeom>
            <a:avLst/>
            <a:gdLst/>
            <a:ahLst/>
            <a:cxnLst/>
            <a:rect r="r" b="b" t="t" l="l"/>
            <a:pathLst>
              <a:path h="625060" w="625060">
                <a:moveTo>
                  <a:pt x="0" y="0"/>
                </a:moveTo>
                <a:lnTo>
                  <a:pt x="625060" y="0"/>
                </a:lnTo>
                <a:lnTo>
                  <a:pt x="625060" y="625060"/>
                </a:lnTo>
                <a:lnTo>
                  <a:pt x="0" y="625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3607700" y="-514350"/>
            <a:ext cx="9450794" cy="11449207"/>
            <a:chOff x="0" y="0"/>
            <a:chExt cx="2489098" cy="3015429"/>
          </a:xfrm>
        </p:grpSpPr>
        <p:sp>
          <p:nvSpPr>
            <p:cNvPr name="Freeform 16" id="16"/>
            <p:cNvSpPr/>
            <p:nvPr/>
          </p:nvSpPr>
          <p:spPr>
            <a:xfrm flipH="false" flipV="false" rot="0">
              <a:off x="0" y="0"/>
              <a:ext cx="2489098" cy="3015429"/>
            </a:xfrm>
            <a:custGeom>
              <a:avLst/>
              <a:gdLst/>
              <a:ahLst/>
              <a:cxnLst/>
              <a:rect r="r" b="b" t="t" l="l"/>
              <a:pathLst>
                <a:path h="3015429" w="2489098">
                  <a:moveTo>
                    <a:pt x="0" y="0"/>
                  </a:moveTo>
                  <a:lnTo>
                    <a:pt x="2489098" y="0"/>
                  </a:lnTo>
                  <a:lnTo>
                    <a:pt x="2489098" y="3015429"/>
                  </a:lnTo>
                  <a:lnTo>
                    <a:pt x="0" y="3015429"/>
                  </a:lnTo>
                  <a:close/>
                </a:path>
              </a:pathLst>
            </a:custGeom>
            <a:solidFill>
              <a:srgbClr val="C4459F"/>
            </a:solidFill>
          </p:spPr>
        </p:sp>
        <p:sp>
          <p:nvSpPr>
            <p:cNvPr name="TextBox 17" id="17"/>
            <p:cNvSpPr txBox="true"/>
            <p:nvPr/>
          </p:nvSpPr>
          <p:spPr>
            <a:xfrm>
              <a:off x="0" y="-38100"/>
              <a:ext cx="2489098" cy="3053529"/>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704278" y="3558483"/>
            <a:ext cx="6968511" cy="1670961"/>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THANK</a:t>
            </a:r>
          </a:p>
        </p:txBody>
      </p:sp>
      <p:sp>
        <p:nvSpPr>
          <p:cNvPr name="TextBox 19" id="19"/>
          <p:cNvSpPr txBox="true"/>
          <p:nvPr/>
        </p:nvSpPr>
        <p:spPr>
          <a:xfrm rot="0">
            <a:off x="9704278" y="5218860"/>
            <a:ext cx="6968511" cy="1681108"/>
          </a:xfrm>
          <a:prstGeom prst="rect">
            <a:avLst/>
          </a:prstGeom>
        </p:spPr>
        <p:txBody>
          <a:bodyPr anchor="t" rtlCol="false" tIns="0" lIns="0" bIns="0" rIns="0">
            <a:spAutoFit/>
          </a:bodyPr>
          <a:lstStyle/>
          <a:p>
            <a:pPr algn="l">
              <a:lnSpc>
                <a:spcPts val="12859"/>
              </a:lnSpc>
            </a:pPr>
            <a:r>
              <a:rPr lang="en-US" sz="12247">
                <a:solidFill>
                  <a:srgbClr val="C4459F"/>
                </a:solidFill>
                <a:latin typeface="Anton"/>
                <a:ea typeface="Anton"/>
                <a:cs typeface="Anton"/>
                <a:sym typeface="Anton"/>
              </a:rPr>
              <a:t>YOU!</a:t>
            </a:r>
          </a:p>
        </p:txBody>
      </p:sp>
      <p:sp>
        <p:nvSpPr>
          <p:cNvPr name="TextBox 20" id="20"/>
          <p:cNvSpPr txBox="true"/>
          <p:nvPr/>
        </p:nvSpPr>
        <p:spPr>
          <a:xfrm rot="0">
            <a:off x="2724325" y="4082813"/>
            <a:ext cx="2697639" cy="412750"/>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Montserrat Medium"/>
                <a:ea typeface="Montserrat Medium"/>
                <a:cs typeface="Montserrat Medium"/>
                <a:sym typeface="Montserrat Medium"/>
              </a:rPr>
              <a:t>+123-456-7890</a:t>
            </a:r>
          </a:p>
        </p:txBody>
      </p:sp>
      <p:sp>
        <p:nvSpPr>
          <p:cNvPr name="TextBox 21" id="21"/>
          <p:cNvSpPr txBox="true"/>
          <p:nvPr/>
        </p:nvSpPr>
        <p:spPr>
          <a:xfrm rot="0">
            <a:off x="2724325" y="4999785"/>
            <a:ext cx="4309805" cy="412750"/>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Montserrat Medium"/>
                <a:ea typeface="Montserrat Medium"/>
                <a:cs typeface="Montserrat Medium"/>
                <a:sym typeface="Montserrat Medium"/>
              </a:rPr>
              <a:t>www.reallygreatsite.com</a:t>
            </a:r>
          </a:p>
        </p:txBody>
      </p:sp>
      <p:sp>
        <p:nvSpPr>
          <p:cNvPr name="TextBox 22" id="22"/>
          <p:cNvSpPr txBox="true"/>
          <p:nvPr/>
        </p:nvSpPr>
        <p:spPr>
          <a:xfrm rot="0">
            <a:off x="2724325" y="5917360"/>
            <a:ext cx="4309805" cy="412750"/>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Montserrat Medium"/>
                <a:ea typeface="Montserrat Medium"/>
                <a:cs typeface="Montserrat Medium"/>
                <a:sym typeface="Montserrat Medium"/>
              </a:rPr>
              <a:t>hello@reallygreatsite</a:t>
            </a:r>
          </a:p>
        </p:txBody>
      </p:sp>
      <p:sp>
        <p:nvSpPr>
          <p:cNvPr name="TextBox 23" id="23"/>
          <p:cNvSpPr txBox="true"/>
          <p:nvPr/>
        </p:nvSpPr>
        <p:spPr>
          <a:xfrm rot="0">
            <a:off x="14010741" y="4404783"/>
            <a:ext cx="3791340" cy="1602753"/>
          </a:xfrm>
          <a:prstGeom prst="rect">
            <a:avLst/>
          </a:prstGeom>
        </p:spPr>
        <p:txBody>
          <a:bodyPr anchor="t" rtlCol="false" tIns="0" lIns="0" bIns="0" rIns="0">
            <a:spAutoFit/>
          </a:bodyPr>
          <a:lstStyle/>
          <a:p>
            <a:pPr algn="l">
              <a:lnSpc>
                <a:spcPts val="2574"/>
              </a:lnSpc>
              <a:spcBef>
                <a:spcPct val="0"/>
              </a:spcBef>
            </a:pPr>
            <a:r>
              <a:rPr lang="en-US" b="true" sz="1838">
                <a:solidFill>
                  <a:srgbClr val="FFFFFF"/>
                </a:solidFill>
                <a:latin typeface="Montserrat Medium"/>
                <a:ea typeface="Montserrat Medium"/>
                <a:cs typeface="Montserrat Medium"/>
                <a:sym typeface="Montserrat Medium"/>
              </a:rPr>
              <a:t>Thank you for joining us on this journey through the evolution of computers. For further inquiries or collaborations, please feel free to contact 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947727" y="-107750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3424567" y="3676282"/>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5" id="5"/>
          <p:cNvGrpSpPr/>
          <p:nvPr/>
        </p:nvGrpSpPr>
        <p:grpSpPr>
          <a:xfrm rot="0">
            <a:off x="10789108" y="212384"/>
            <a:ext cx="9404563" cy="94045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557040" y="980316"/>
            <a:ext cx="7868699" cy="78686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526409" y="3033280"/>
            <a:ext cx="1030630" cy="10306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129807" y="1414026"/>
            <a:ext cx="7001279" cy="70012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4906" r="0" b="-24906"/>
              </a:stretch>
            </a:blipFill>
          </p:spPr>
        </p:sp>
      </p:grpSp>
      <p:sp>
        <p:nvSpPr>
          <p:cNvPr name="Freeform 16" id="16"/>
          <p:cNvSpPr/>
          <p:nvPr/>
        </p:nvSpPr>
        <p:spPr>
          <a:xfrm flipH="false" flipV="false" rot="0">
            <a:off x="1223617"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223617" y="9237186"/>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223617" y="3042079"/>
            <a:ext cx="7355471" cy="2642971"/>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MECHANICAL CALCULATORS</a:t>
            </a:r>
          </a:p>
        </p:txBody>
      </p:sp>
      <p:sp>
        <p:nvSpPr>
          <p:cNvPr name="TextBox 19" id="19"/>
          <p:cNvSpPr txBox="true"/>
          <p:nvPr/>
        </p:nvSpPr>
        <p:spPr>
          <a:xfrm rot="0">
            <a:off x="1935698" y="1857642"/>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20" id="20"/>
          <p:cNvSpPr txBox="true"/>
          <p:nvPr/>
        </p:nvSpPr>
        <p:spPr>
          <a:xfrm rot="0">
            <a:off x="1223617" y="5904515"/>
            <a:ext cx="7920383" cy="262255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Early computing devices, like the abacus and slide rule, paved the way for mechanical calculators such as Pascal's Pascaline and Leibniz's stepped reckoner. These early tools automated basic arithmetic calculations, laying the groundwork for the digital revolution.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631083" y="4392101"/>
            <a:ext cx="20887092" cy="5336414"/>
            <a:chOff x="0" y="0"/>
            <a:chExt cx="5501127" cy="1405475"/>
          </a:xfrm>
        </p:grpSpPr>
        <p:sp>
          <p:nvSpPr>
            <p:cNvPr name="Freeform 4" id="4"/>
            <p:cNvSpPr/>
            <p:nvPr/>
          </p:nvSpPr>
          <p:spPr>
            <a:xfrm flipH="false" flipV="false" rot="0">
              <a:off x="0" y="0"/>
              <a:ext cx="5501127" cy="1405475"/>
            </a:xfrm>
            <a:custGeom>
              <a:avLst/>
              <a:gdLst/>
              <a:ahLst/>
              <a:cxnLst/>
              <a:rect r="r" b="b" t="t" l="l"/>
              <a:pathLst>
                <a:path h="1405475" w="5501127">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501127" cy="14435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005199" y="584262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7907386" y="1617917"/>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619466" y="9068420"/>
            <a:ext cx="663074" cy="379761"/>
          </a:xfrm>
          <a:custGeom>
            <a:avLst/>
            <a:gdLst/>
            <a:ahLst/>
            <a:cxnLst/>
            <a:rect r="r" b="b" t="t" l="l"/>
            <a:pathLst>
              <a:path h="379761" w="663074">
                <a:moveTo>
                  <a:pt x="0" y="0"/>
                </a:moveTo>
                <a:lnTo>
                  <a:pt x="663075" y="0"/>
                </a:lnTo>
                <a:lnTo>
                  <a:pt x="663075" y="379760"/>
                </a:lnTo>
                <a:lnTo>
                  <a:pt x="0" y="379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45005" y="-817212"/>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4753032" y="2916251"/>
            <a:ext cx="8781937" cy="1348722"/>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VACUUM TUBES</a:t>
            </a:r>
          </a:p>
        </p:txBody>
      </p:sp>
      <p:sp>
        <p:nvSpPr>
          <p:cNvPr name="TextBox 11" id="11"/>
          <p:cNvSpPr txBox="true"/>
          <p:nvPr/>
        </p:nvSpPr>
        <p:spPr>
          <a:xfrm rot="0">
            <a:off x="8619466" y="1723295"/>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12" id="12"/>
          <p:cNvSpPr txBox="true"/>
          <p:nvPr/>
        </p:nvSpPr>
        <p:spPr>
          <a:xfrm rot="0">
            <a:off x="2644959" y="4884098"/>
            <a:ext cx="12998083" cy="349885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Raleway Medium"/>
                <a:ea typeface="Raleway Medium"/>
                <a:cs typeface="Raleway Medium"/>
                <a:sym typeface="Raleway Medium"/>
              </a:rPr>
              <a:t>The emergence of vacuum tubes in the mid-20th century marked a significant leap forward in computing technology. These glass-encased electronic components functioned as amplifiers and switches, enabling the manipulation of electrical signals in early computers. Despite their size and propensity for overheating, vacuum tubes formed the basis of the first generation of electronic computers, such as the ENIAC (Electronic Numerical Integrator and Computer). The utilization of vacuum tubes in computing systems represented a paradigm shift, allowing for faster and more reliable electronic computation than previously thought possible.</a:t>
            </a:r>
          </a:p>
        </p:txBody>
      </p:sp>
      <p:sp>
        <p:nvSpPr>
          <p:cNvPr name="Freeform 13" id="13"/>
          <p:cNvSpPr/>
          <p:nvPr/>
        </p:nvSpPr>
        <p:spPr>
          <a:xfrm flipH="true" flipV="false" rot="0">
            <a:off x="16128515" y="6992974"/>
            <a:ext cx="4318969" cy="4114800"/>
          </a:xfrm>
          <a:custGeom>
            <a:avLst/>
            <a:gdLst/>
            <a:ahLst/>
            <a:cxnLst/>
            <a:rect r="r" b="b" t="t" l="l"/>
            <a:pathLst>
              <a:path h="4114800" w="4318969">
                <a:moveTo>
                  <a:pt x="4318970" y="0"/>
                </a:moveTo>
                <a:lnTo>
                  <a:pt x="0" y="0"/>
                </a:lnTo>
                <a:lnTo>
                  <a:pt x="0" y="4114800"/>
                </a:lnTo>
                <a:lnTo>
                  <a:pt x="4318970" y="4114800"/>
                </a:lnTo>
                <a:lnTo>
                  <a:pt x="43189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3">
              <a:alphaModFix amt="46000"/>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61129" y="1270794"/>
            <a:ext cx="6700867" cy="7470139"/>
            <a:chOff x="0" y="0"/>
            <a:chExt cx="960026" cy="1070239"/>
          </a:xfrm>
        </p:grpSpPr>
        <p:sp>
          <p:nvSpPr>
            <p:cNvPr name="Freeform 4" id="4"/>
            <p:cNvSpPr/>
            <p:nvPr/>
          </p:nvSpPr>
          <p:spPr>
            <a:xfrm flipH="false" flipV="false" rot="0">
              <a:off x="0" y="0"/>
              <a:ext cx="960026" cy="1070239"/>
            </a:xfrm>
            <a:custGeom>
              <a:avLst/>
              <a:gdLst/>
              <a:ahLst/>
              <a:cxnLst/>
              <a:rect r="r" b="b" t="t" l="l"/>
              <a:pathLst>
                <a:path h="1070239" w="960026">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90002" y="62235"/>
              <a:ext cx="780021" cy="9076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10360" y="-5074466"/>
            <a:ext cx="18778525" cy="9696548"/>
          </a:xfrm>
          <a:custGeom>
            <a:avLst/>
            <a:gdLst/>
            <a:ahLst/>
            <a:cxnLst/>
            <a:rect r="r" b="b" t="t" l="l"/>
            <a:pathLst>
              <a:path h="9696548" w="18778525">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66985" y="7261682"/>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5">
              <a:alphaModFix amt="46000"/>
            </a:blip>
            <a:stretch>
              <a:fillRect l="0" t="0" r="0" b="0"/>
            </a:stretch>
          </a:blipFill>
        </p:spPr>
      </p:sp>
      <p:grpSp>
        <p:nvGrpSpPr>
          <p:cNvPr name="Group 8" id="8"/>
          <p:cNvGrpSpPr/>
          <p:nvPr/>
        </p:nvGrpSpPr>
        <p:grpSpPr>
          <a:xfrm rot="0">
            <a:off x="6958329" y="6521255"/>
            <a:ext cx="957589" cy="9575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38190" y="2514937"/>
            <a:ext cx="4746745" cy="47467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3981267"/>
            <a:ext cx="621722" cy="6217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583708" y="2776570"/>
            <a:ext cx="4223480" cy="42234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666" t="0" r="-16666" b="0"/>
              </a:stretch>
            </a:blipFill>
          </p:spPr>
        </p:sp>
      </p:grpSp>
      <p:grpSp>
        <p:nvGrpSpPr>
          <p:cNvPr name="Group 19" id="19"/>
          <p:cNvGrpSpPr/>
          <p:nvPr/>
        </p:nvGrpSpPr>
        <p:grpSpPr>
          <a:xfrm rot="0">
            <a:off x="7092676" y="6655602"/>
            <a:ext cx="688895" cy="6888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9144000"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9144000" y="3042079"/>
            <a:ext cx="7355471" cy="2642971"/>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TRANSISTOR REVOLUTION</a:t>
            </a:r>
          </a:p>
        </p:txBody>
      </p:sp>
      <p:sp>
        <p:nvSpPr>
          <p:cNvPr name="TextBox 24" id="24"/>
          <p:cNvSpPr txBox="true"/>
          <p:nvPr/>
        </p:nvSpPr>
        <p:spPr>
          <a:xfrm rot="0">
            <a:off x="9856081" y="1857642"/>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25" id="25"/>
          <p:cNvSpPr txBox="true"/>
          <p:nvPr/>
        </p:nvSpPr>
        <p:spPr>
          <a:xfrm rot="0">
            <a:off x="9144000" y="5904515"/>
            <a:ext cx="7920383" cy="21844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The invention of transistors in 1947 sparked a revolution in electronics, replacing bulky vacuum tubes with compact, reliable semiconductor devices. Transistors paved the way for smaller, faster, and more efficient computers.</a:t>
            </a:r>
          </a:p>
        </p:txBody>
      </p:sp>
      <p:sp>
        <p:nvSpPr>
          <p:cNvPr name="Freeform 26" id="26"/>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7" id="27"/>
          <p:cNvGrpSpPr/>
          <p:nvPr/>
        </p:nvGrpSpPr>
        <p:grpSpPr>
          <a:xfrm rot="0">
            <a:off x="4367693" y="8634669"/>
            <a:ext cx="243870" cy="24387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028700" y="2380599"/>
            <a:ext cx="6918063" cy="5525803"/>
          </a:xfrm>
          <a:custGeom>
            <a:avLst/>
            <a:gdLst/>
            <a:ahLst/>
            <a:cxnLst/>
            <a:rect r="r" b="b" t="t" l="l"/>
            <a:pathLst>
              <a:path h="5525803" w="6918063">
                <a:moveTo>
                  <a:pt x="0" y="0"/>
                </a:moveTo>
                <a:lnTo>
                  <a:pt x="6918063" y="0"/>
                </a:lnTo>
                <a:lnTo>
                  <a:pt x="6918063" y="5525802"/>
                </a:lnTo>
                <a:lnTo>
                  <a:pt x="0" y="5525802"/>
                </a:lnTo>
                <a:lnTo>
                  <a:pt x="0" y="0"/>
                </a:lnTo>
                <a:close/>
              </a:path>
            </a:pathLst>
          </a:custGeom>
          <a:blipFill>
            <a:blip r:embed="rId4"/>
            <a:stretch>
              <a:fillRect l="0" t="0" r="0" b="0"/>
            </a:stretch>
          </a:blipFill>
        </p:spPr>
      </p:sp>
      <p:sp>
        <p:nvSpPr>
          <p:cNvPr name="Freeform 5" id="5"/>
          <p:cNvSpPr/>
          <p:nvPr/>
        </p:nvSpPr>
        <p:spPr>
          <a:xfrm flipH="false" flipV="false" rot="0">
            <a:off x="9144000"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9144000" y="3042079"/>
            <a:ext cx="7355471" cy="2642971"/>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INTEGRATED CIRCUITS</a:t>
            </a:r>
          </a:p>
        </p:txBody>
      </p:sp>
      <p:sp>
        <p:nvSpPr>
          <p:cNvPr name="TextBox 9" id="9"/>
          <p:cNvSpPr txBox="true"/>
          <p:nvPr/>
        </p:nvSpPr>
        <p:spPr>
          <a:xfrm rot="0">
            <a:off x="9856081" y="1857642"/>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10" id="10"/>
          <p:cNvSpPr txBox="true"/>
          <p:nvPr/>
        </p:nvSpPr>
        <p:spPr>
          <a:xfrm rot="0">
            <a:off x="9144000" y="5904515"/>
            <a:ext cx="7920383" cy="21844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Integrated circuits emerged in the late 1950s, integrating multiple transistors onto a single chip. These circuits dramatically reduced the size and cost of computers while increasing their processing power, ushering in the semiconductor era.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223617"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23617" y="8660415"/>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853509" y="0"/>
            <a:ext cx="6102833" cy="10287000"/>
            <a:chOff x="0" y="0"/>
            <a:chExt cx="945489" cy="1593725"/>
          </a:xfrm>
        </p:grpSpPr>
        <p:sp>
          <p:nvSpPr>
            <p:cNvPr name="Freeform 7" id="7"/>
            <p:cNvSpPr/>
            <p:nvPr/>
          </p:nvSpPr>
          <p:spPr>
            <a:xfrm flipH="false" flipV="false" rot="0">
              <a:off x="0" y="0"/>
              <a:ext cx="945489" cy="1593725"/>
            </a:xfrm>
            <a:custGeom>
              <a:avLst/>
              <a:gdLst/>
              <a:ahLst/>
              <a:cxnLst/>
              <a:rect r="r" b="b" t="t" l="l"/>
              <a:pathLst>
                <a:path h="1593725" w="945489">
                  <a:moveTo>
                    <a:pt x="0" y="0"/>
                  </a:moveTo>
                  <a:lnTo>
                    <a:pt x="945489" y="0"/>
                  </a:lnTo>
                  <a:lnTo>
                    <a:pt x="945489" y="1593725"/>
                  </a:lnTo>
                  <a:lnTo>
                    <a:pt x="0" y="1593725"/>
                  </a:lnTo>
                  <a:close/>
                </a:path>
              </a:pathLst>
            </a:custGeom>
            <a:blipFill>
              <a:blip r:embed="rId8"/>
              <a:stretch>
                <a:fillRect l="-6151" t="0" r="-6151" b="0"/>
              </a:stretch>
            </a:blipFill>
          </p:spPr>
        </p:sp>
      </p:grpSp>
      <p:grpSp>
        <p:nvGrpSpPr>
          <p:cNvPr name="Group 8" id="8"/>
          <p:cNvGrpSpPr/>
          <p:nvPr/>
        </p:nvGrpSpPr>
        <p:grpSpPr>
          <a:xfrm rot="0">
            <a:off x="16441027" y="7791082"/>
            <a:ext cx="1030630" cy="10306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804147" y="2324335"/>
            <a:ext cx="3519591" cy="4095524"/>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37327" t="0" r="-37327" b="0"/>
              </a:stretch>
            </a:blipFill>
            <a:ln w="38100" cap="sq">
              <a:gradFill>
                <a:gsLst>
                  <a:gs pos="0">
                    <a:srgbClr val="5960DC">
                      <a:alpha val="100000"/>
                    </a:srgbClr>
                  </a:gs>
                  <a:gs pos="100000">
                    <a:srgbClr val="FF99FF">
                      <a:alpha val="100000"/>
                    </a:srgbClr>
                  </a:gs>
                </a:gsLst>
                <a:lin ang="0"/>
              </a:gradFill>
              <a:prstDash val="solid"/>
              <a:miter/>
            </a:ln>
          </p:spPr>
        </p:sp>
      </p:grpSp>
      <p:sp>
        <p:nvSpPr>
          <p:cNvPr name="TextBox 13" id="13"/>
          <p:cNvSpPr txBox="true"/>
          <p:nvPr/>
        </p:nvSpPr>
        <p:spPr>
          <a:xfrm rot="0">
            <a:off x="1223617" y="3042079"/>
            <a:ext cx="7355471" cy="2642971"/>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PERSONAL COMPUTERS</a:t>
            </a:r>
          </a:p>
        </p:txBody>
      </p:sp>
      <p:grpSp>
        <p:nvGrpSpPr>
          <p:cNvPr name="Group 14" id="14"/>
          <p:cNvGrpSpPr/>
          <p:nvPr/>
        </p:nvGrpSpPr>
        <p:grpSpPr>
          <a:xfrm rot="0">
            <a:off x="8288831" y="3017596"/>
            <a:ext cx="1030630" cy="103063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935698" y="1857642"/>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18" id="18"/>
          <p:cNvSpPr txBox="true"/>
          <p:nvPr/>
        </p:nvSpPr>
        <p:spPr>
          <a:xfrm rot="0">
            <a:off x="1223617" y="5904515"/>
            <a:ext cx="7920383" cy="21844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The 1970s saw the rise of personal computers, bringing computing power to individuals. PCs from companies like Apple and IBM democratized technology, transforming how people work, communicate, and access information.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161005" y="2475293"/>
            <a:ext cx="20887092" cy="1789680"/>
            <a:chOff x="0" y="0"/>
            <a:chExt cx="5501127" cy="471356"/>
          </a:xfrm>
        </p:grpSpPr>
        <p:sp>
          <p:nvSpPr>
            <p:cNvPr name="Freeform 4" id="4"/>
            <p:cNvSpPr/>
            <p:nvPr/>
          </p:nvSpPr>
          <p:spPr>
            <a:xfrm flipH="false" flipV="false" rot="0">
              <a:off x="0" y="0"/>
              <a:ext cx="5501127" cy="471356"/>
            </a:xfrm>
            <a:custGeom>
              <a:avLst/>
              <a:gdLst/>
              <a:ahLst/>
              <a:cxnLst/>
              <a:rect r="r" b="b" t="t" l="l"/>
              <a:pathLst>
                <a:path h="471356" w="5501127">
                  <a:moveTo>
                    <a:pt x="18903" y="0"/>
                  </a:moveTo>
                  <a:lnTo>
                    <a:pt x="5482224" y="0"/>
                  </a:lnTo>
                  <a:cubicBezTo>
                    <a:pt x="5492664" y="0"/>
                    <a:pt x="5501127" y="8463"/>
                    <a:pt x="5501127" y="18903"/>
                  </a:cubicBezTo>
                  <a:lnTo>
                    <a:pt x="5501127" y="452453"/>
                  </a:lnTo>
                  <a:cubicBezTo>
                    <a:pt x="5501127" y="457466"/>
                    <a:pt x="5499135" y="462274"/>
                    <a:pt x="5495590" y="465819"/>
                  </a:cubicBezTo>
                  <a:cubicBezTo>
                    <a:pt x="5492045" y="469364"/>
                    <a:pt x="5487237" y="471356"/>
                    <a:pt x="5482224" y="471356"/>
                  </a:cubicBezTo>
                  <a:lnTo>
                    <a:pt x="18903" y="471356"/>
                  </a:lnTo>
                  <a:cubicBezTo>
                    <a:pt x="13890" y="471356"/>
                    <a:pt x="9082" y="469364"/>
                    <a:pt x="5537" y="465819"/>
                  </a:cubicBezTo>
                  <a:cubicBezTo>
                    <a:pt x="1992" y="462274"/>
                    <a:pt x="0" y="457466"/>
                    <a:pt x="0" y="452453"/>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501127" cy="5094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907386" y="1617917"/>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619466" y="9068420"/>
            <a:ext cx="663074" cy="379761"/>
          </a:xfrm>
          <a:custGeom>
            <a:avLst/>
            <a:gdLst/>
            <a:ahLst/>
            <a:cxnLst/>
            <a:rect r="r" b="b" t="t" l="l"/>
            <a:pathLst>
              <a:path h="379761" w="663074">
                <a:moveTo>
                  <a:pt x="0" y="0"/>
                </a:moveTo>
                <a:lnTo>
                  <a:pt x="663075" y="0"/>
                </a:lnTo>
                <a:lnTo>
                  <a:pt x="663075" y="379760"/>
                </a:lnTo>
                <a:lnTo>
                  <a:pt x="0" y="3797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276007" y="2916251"/>
            <a:ext cx="13735987" cy="1348722"/>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GRAPHICAL USER INTERFACE</a:t>
            </a:r>
          </a:p>
        </p:txBody>
      </p:sp>
      <p:sp>
        <p:nvSpPr>
          <p:cNvPr name="TextBox 9" id="9"/>
          <p:cNvSpPr txBox="true"/>
          <p:nvPr/>
        </p:nvSpPr>
        <p:spPr>
          <a:xfrm rot="0">
            <a:off x="8619466" y="1723295"/>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10" id="10"/>
          <p:cNvSpPr txBox="true"/>
          <p:nvPr/>
        </p:nvSpPr>
        <p:spPr>
          <a:xfrm rot="0">
            <a:off x="2644959" y="4788848"/>
            <a:ext cx="12998083" cy="349885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Raleway Medium"/>
                <a:ea typeface="Raleway Medium"/>
                <a:cs typeface="Raleway Medium"/>
                <a:sym typeface="Raleway Medium"/>
              </a:rPr>
              <a:t>The emergence of vacuum tubes in the mid-20th century marked a significant leap forward in computing technology. These glass-encased electronic components functioned as amplifiers and switches, enabling the manipulation of electrical signals in early computers. Despite their size and propensity for overheating, vacuum tubes formed the basis of the first generation of electronic computers, such as the ENIAC (Electronic Numerical Integrator and Computer). The utilization of vacuum tubes in computing systems represented a paradigm shift, allowing for faster and more reliable electronic computation than previously thought possible.</a:t>
            </a:r>
          </a:p>
        </p:txBody>
      </p:sp>
      <p:sp>
        <p:nvSpPr>
          <p:cNvPr name="Freeform 11" id="11"/>
          <p:cNvSpPr/>
          <p:nvPr/>
        </p:nvSpPr>
        <p:spPr>
          <a:xfrm flipH="false" flipV="false" rot="0">
            <a:off x="-1776175" y="-2008268"/>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7">
              <a:alphaModFix amt="46000"/>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223617"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94810" y="9369243"/>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776487" y="2038299"/>
            <a:ext cx="222827" cy="22282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76487" y="4682943"/>
            <a:ext cx="222827" cy="22282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76487" y="7246147"/>
            <a:ext cx="222827" cy="222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081083" y="4682943"/>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223617" y="3042079"/>
            <a:ext cx="7355471" cy="1348722"/>
          </a:xfrm>
          <a:prstGeom prst="rect">
            <a:avLst/>
          </a:prstGeom>
        </p:spPr>
        <p:txBody>
          <a:bodyPr anchor="t" rtlCol="false" tIns="0" lIns="0" bIns="0" rIns="0">
            <a:spAutoFit/>
          </a:bodyPr>
          <a:lstStyle/>
          <a:p>
            <a:pPr algn="just">
              <a:lnSpc>
                <a:spcPts val="10289"/>
              </a:lnSpc>
            </a:pPr>
            <a:r>
              <a:rPr lang="en-US" sz="9799">
                <a:solidFill>
                  <a:srgbClr val="1F2374"/>
                </a:solidFill>
                <a:latin typeface="Anton"/>
                <a:ea typeface="Anton"/>
                <a:cs typeface="Anton"/>
                <a:sym typeface="Anton"/>
              </a:rPr>
              <a:t>INTERNET AGE</a:t>
            </a:r>
          </a:p>
        </p:txBody>
      </p:sp>
      <p:sp>
        <p:nvSpPr>
          <p:cNvPr name="TextBox 17" id="17"/>
          <p:cNvSpPr txBox="true"/>
          <p:nvPr/>
        </p:nvSpPr>
        <p:spPr>
          <a:xfrm rot="0">
            <a:off x="1935698" y="1857642"/>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18" id="18"/>
          <p:cNvSpPr txBox="true"/>
          <p:nvPr/>
        </p:nvSpPr>
        <p:spPr>
          <a:xfrm rot="0">
            <a:off x="9452377" y="2524228"/>
            <a:ext cx="7920383" cy="174625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The internet connected billions of devices and users worldwide, transcending geographical boundaries and enabling seamless communication and collaboration.</a:t>
            </a:r>
          </a:p>
        </p:txBody>
      </p:sp>
      <p:sp>
        <p:nvSpPr>
          <p:cNvPr name="TextBox 19" id="19"/>
          <p:cNvSpPr txBox="true"/>
          <p:nvPr/>
        </p:nvSpPr>
        <p:spPr>
          <a:xfrm rot="0">
            <a:off x="9452377" y="1892534"/>
            <a:ext cx="3822796"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GLOBAL CONNECTIVITY</a:t>
            </a:r>
          </a:p>
        </p:txBody>
      </p:sp>
      <p:sp>
        <p:nvSpPr>
          <p:cNvPr name="TextBox 20" id="20"/>
          <p:cNvSpPr txBox="true"/>
          <p:nvPr/>
        </p:nvSpPr>
        <p:spPr>
          <a:xfrm rot="0">
            <a:off x="9452377" y="5168872"/>
            <a:ext cx="7920383" cy="13081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Web browsers and protocols democratized access to information, empowering individuals with unprecedented access to knowledge and resources.</a:t>
            </a:r>
          </a:p>
        </p:txBody>
      </p:sp>
      <p:sp>
        <p:nvSpPr>
          <p:cNvPr name="TextBox 21" id="21"/>
          <p:cNvSpPr txBox="true"/>
          <p:nvPr/>
        </p:nvSpPr>
        <p:spPr>
          <a:xfrm rot="0">
            <a:off x="9452377" y="4537178"/>
            <a:ext cx="5921970"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DEMOCRATIZATION OF INFORMATION</a:t>
            </a:r>
          </a:p>
        </p:txBody>
      </p:sp>
      <p:sp>
        <p:nvSpPr>
          <p:cNvPr name="TextBox 22" id="22"/>
          <p:cNvSpPr txBox="true"/>
          <p:nvPr/>
        </p:nvSpPr>
        <p:spPr>
          <a:xfrm rot="0">
            <a:off x="9452377" y="7732075"/>
            <a:ext cx="7920383" cy="174625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The internet facilitated the rise of e-commerce, revolutionizing the way businesses operate and consumers shop, leading to the emergence of global online marketplaces and digital storefronts.</a:t>
            </a:r>
          </a:p>
        </p:txBody>
      </p:sp>
      <p:sp>
        <p:nvSpPr>
          <p:cNvPr name="TextBox 23" id="23"/>
          <p:cNvSpPr txBox="true"/>
          <p:nvPr/>
        </p:nvSpPr>
        <p:spPr>
          <a:xfrm rot="0">
            <a:off x="9452377" y="7100382"/>
            <a:ext cx="5921970"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E-COMMERCE REVOLUTION</a:t>
            </a:r>
          </a:p>
        </p:txBody>
      </p:sp>
      <p:sp>
        <p:nvSpPr>
          <p:cNvPr name="Freeform 24" id="24"/>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079804" y="994204"/>
            <a:ext cx="15360359" cy="10081981"/>
          </a:xfrm>
          <a:custGeom>
            <a:avLst/>
            <a:gdLst/>
            <a:ahLst/>
            <a:cxnLst/>
            <a:rect r="r" b="b" t="t" l="l"/>
            <a:pathLst>
              <a:path h="10081981" w="15360359">
                <a:moveTo>
                  <a:pt x="0" y="0"/>
                </a:moveTo>
                <a:lnTo>
                  <a:pt x="15360360" y="0"/>
                </a:lnTo>
                <a:lnTo>
                  <a:pt x="15360360" y="10081982"/>
                </a:lnTo>
                <a:lnTo>
                  <a:pt x="0" y="10081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989689" y="3332102"/>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97163" y="5845315"/>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89689" y="4269256"/>
            <a:ext cx="7355471" cy="2642971"/>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MOBILE COMPUTING</a:t>
            </a:r>
          </a:p>
        </p:txBody>
      </p:sp>
      <p:sp>
        <p:nvSpPr>
          <p:cNvPr name="TextBox 7" id="7"/>
          <p:cNvSpPr txBox="true"/>
          <p:nvPr/>
        </p:nvSpPr>
        <p:spPr>
          <a:xfrm rot="0">
            <a:off x="4701770" y="3437480"/>
            <a:ext cx="2772175"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studio shodwe</a:t>
            </a:r>
          </a:p>
        </p:txBody>
      </p:sp>
      <p:sp>
        <p:nvSpPr>
          <p:cNvPr name="TextBox 8" id="8"/>
          <p:cNvSpPr txBox="true"/>
          <p:nvPr/>
        </p:nvSpPr>
        <p:spPr>
          <a:xfrm rot="0">
            <a:off x="3989689" y="7036419"/>
            <a:ext cx="7483755" cy="21844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In the 21st century, smartphones and tablets revolutionized computing, enabling on-the-go access to communication, productivity, and entertainment. Mobile devices transformed how we interact with technology.</a:t>
            </a:r>
          </a:p>
        </p:txBody>
      </p:sp>
      <p:grpSp>
        <p:nvGrpSpPr>
          <p:cNvPr name="Group 9" id="9"/>
          <p:cNvGrpSpPr/>
          <p:nvPr/>
        </p:nvGrpSpPr>
        <p:grpSpPr>
          <a:xfrm rot="0">
            <a:off x="11682994" y="3113505"/>
            <a:ext cx="4927296" cy="6489081"/>
            <a:chOff x="0" y="0"/>
            <a:chExt cx="763367" cy="1005328"/>
          </a:xfrm>
        </p:grpSpPr>
        <p:sp>
          <p:nvSpPr>
            <p:cNvPr name="Freeform 10" id="10"/>
            <p:cNvSpPr/>
            <p:nvPr/>
          </p:nvSpPr>
          <p:spPr>
            <a:xfrm flipH="false" flipV="false" rot="0">
              <a:off x="0" y="0"/>
              <a:ext cx="763367" cy="1005328"/>
            </a:xfrm>
            <a:custGeom>
              <a:avLst/>
              <a:gdLst/>
              <a:ahLst/>
              <a:cxnLst/>
              <a:rect r="r" b="b" t="t" l="l"/>
              <a:pathLst>
                <a:path h="1005328" w="763367">
                  <a:moveTo>
                    <a:pt x="36138" y="0"/>
                  </a:moveTo>
                  <a:lnTo>
                    <a:pt x="727229" y="0"/>
                  </a:lnTo>
                  <a:cubicBezTo>
                    <a:pt x="736813" y="0"/>
                    <a:pt x="746005" y="3807"/>
                    <a:pt x="752782" y="10585"/>
                  </a:cubicBezTo>
                  <a:cubicBezTo>
                    <a:pt x="759560" y="17362"/>
                    <a:pt x="763367" y="26554"/>
                    <a:pt x="763367" y="36138"/>
                  </a:cubicBezTo>
                  <a:lnTo>
                    <a:pt x="763367" y="969190"/>
                  </a:lnTo>
                  <a:cubicBezTo>
                    <a:pt x="763367" y="978775"/>
                    <a:pt x="759560" y="987967"/>
                    <a:pt x="752782" y="994744"/>
                  </a:cubicBezTo>
                  <a:cubicBezTo>
                    <a:pt x="746005" y="1001521"/>
                    <a:pt x="736813" y="1005328"/>
                    <a:pt x="727229" y="1005328"/>
                  </a:cubicBezTo>
                  <a:lnTo>
                    <a:pt x="36138" y="1005328"/>
                  </a:lnTo>
                  <a:cubicBezTo>
                    <a:pt x="26554" y="1005328"/>
                    <a:pt x="17362" y="1001521"/>
                    <a:pt x="10585" y="994744"/>
                  </a:cubicBezTo>
                  <a:cubicBezTo>
                    <a:pt x="3807" y="987967"/>
                    <a:pt x="0" y="978775"/>
                    <a:pt x="0" y="969190"/>
                  </a:cubicBezTo>
                  <a:lnTo>
                    <a:pt x="0" y="36138"/>
                  </a:lnTo>
                  <a:cubicBezTo>
                    <a:pt x="0" y="26554"/>
                    <a:pt x="3807" y="17362"/>
                    <a:pt x="10585" y="10585"/>
                  </a:cubicBezTo>
                  <a:cubicBezTo>
                    <a:pt x="17362" y="3807"/>
                    <a:pt x="26554" y="0"/>
                    <a:pt x="36138" y="0"/>
                  </a:cubicBezTo>
                  <a:close/>
                </a:path>
              </a:pathLst>
            </a:custGeom>
            <a:blipFill>
              <a:blip r:embed="rId9"/>
              <a:stretch>
                <a:fillRect l="-48834" t="0" r="-48834" b="0"/>
              </a:stretch>
            </a:blipFill>
            <a:ln w="57150" cap="rnd">
              <a:solidFill>
                <a:srgbClr val="000000"/>
              </a:solidFill>
              <a:prstDash val="solid"/>
              <a:round/>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DAGnrsNgU1Q</dc:identifier>
  <dcterms:modified xsi:type="dcterms:W3CDTF">2011-08-01T06:04:30Z</dcterms:modified>
  <cp:revision>1</cp:revision>
</cp:coreProperties>
</file>